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embeddedFontLst>
    <p:embeddedFont>
      <p:font typeface="IBM Plex Serif"/>
      <p:boldItalic r:id="rId17"/>
      <p:regular r:id="rId18"/>
      <p:italic r:id="rId19"/>
      <p:bold r:id="rId20"/>
    </p:embeddedFont>
    <p:embeddedFont>
      <p:font typeface="Helmet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IBMPlexSerif-boldItalic.fntdata"/><Relationship Id="rId18" Type="http://schemas.openxmlformats.org/officeDocument/2006/relationships/font" Target="fonts/IBMPlexSerif-regular.fntdata"/><Relationship Id="rId19" Type="http://schemas.openxmlformats.org/officeDocument/2006/relationships/font" Target="fonts/IBMPlexSerif-italic.fntdata"/><Relationship Id="rId20" Type="http://schemas.openxmlformats.org/officeDocument/2006/relationships/font" Target="fonts/IBMPlexSerif-bold.fntdata"/><Relationship Id="rId21" Type="http://schemas.openxmlformats.org/officeDocument/2006/relationships/font" Target="fonts/Helmet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6f50504-17ae-4f66-ba07-0dd53a640263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64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42744173-05336fcc7ad4?crop=entropy&amp;cs=tinysrgb&amp;fit=max&amp;fm=jpg&amp;ixid=M3wyMTIyMnwwfDF8c2VhcmNofDJ8fFVubG9ja2luZyUyMGRhdGElMjBpbnNpZ2h0cyUzQSUyMHZpc3VhbGl6YXRpb25zJTIwYW5kJTIwYW5hbHlzaXMlMjB8ZW58MHx8fHwxNzI5MjcxNDQwfDA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11139" b="1113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664514" y="1509812"/>
            <a:ext cx="6549239" cy="2265691"/>
          </a:xfrm>
          <a:prstGeom prst="roundRect">
            <a:avLst>
              <a:gd name="adj" fmla="val -40359"/>
            </a:avLst>
          </a:prstGeom>
          <a:solidFill>
            <a:srgbClr val="26004D"/>
          </a:solidFill>
          <a:ln/>
        </p:spPr>
      </p:sp>
      <p:sp>
        <p:nvSpPr>
          <p:cNvPr id="5" name="Shape 1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20000"/>
            </a:srgbClr>
          </a:solidFill>
          <a:ln w="5292">
            <a:solidFill>
              <a:srgbClr val="FFFFFF">
                <a:alpha val="2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20000"/>
            </a:srgbClr>
          </a:solidFill>
          <a:ln w="5292">
            <a:solidFill>
              <a:srgbClr val="FFFFFF">
                <a:alpha val="20000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Text 4"/>
          <p:cNvSpPr/>
          <p:nvPr/>
        </p:nvSpPr>
        <p:spPr>
          <a:xfrm>
            <a:off x="5153360" y="269985"/>
            <a:ext cx="383604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18 OCTOBER 2024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190500" y="272673"/>
            <a:ext cx="480997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NAME</a:t>
            </a:r>
            <a:endParaRPr lang="en-US" sz="750" dirty="0"/>
          </a:p>
        </p:txBody>
      </p:sp>
      <p:sp>
        <p:nvSpPr>
          <p:cNvPr id="10" name="Shape 6"/>
          <p:cNvSpPr/>
          <p:nvPr/>
        </p:nvSpPr>
        <p:spPr>
          <a:xfrm>
            <a:off x="-2128317" y="-2777638"/>
            <a:ext cx="8820150" cy="3257443"/>
          </a:xfrm>
          <a:prstGeom prst="roundRect">
            <a:avLst>
              <a:gd name="adj" fmla="val -28071"/>
            </a:avLst>
          </a:prstGeom>
          <a:gradFill>
            <a:gsLst>
              <a:gs pos="0">
                <a:srgbClr val="26004D">
                  <a:alpha val="50000"/>
                </a:srgbClr>
              </a:gs>
              <a:gs pos="100000">
                <a:srgbClr val="0E0E0E">
                  <a:alpha val="50000"/>
                </a:srgbClr>
              </a:gs>
            </a:gsLst>
            <a:lin ang="16200000"/>
          </a:gradFill>
          <a:ln/>
        </p:spPr>
      </p:sp>
      <p:sp>
        <p:nvSpPr>
          <p:cNvPr id="11" name="Text 7"/>
          <p:cNvSpPr/>
          <p:nvPr/>
        </p:nvSpPr>
        <p:spPr>
          <a:xfrm>
            <a:off x="1664898" y="1509812"/>
            <a:ext cx="6319149" cy="1280108"/>
          </a:xfrm>
          <a:prstGeom prst="rect">
            <a:avLst/>
          </a:prstGeom>
          <a:noFill/>
          <a:ln/>
          <a:effectLst>
            <a:outerShdw sx="100000" sy="100000" kx="0" ky="0" algn="bl" rotWithShape="0" blurRad="254000" dist="25400" dir="5400000">
              <a:srgbClr val="000000">
                <a:alpha val="75000"/>
              </a:srgbClr>
            </a:outerShdw>
          </a:effectLst>
        </p:spPr>
        <p:txBody>
          <a:bodyPr wrap="square" lIns="0" tIns="0" rIns="0" bIns="0" rtlCol="0" anchor="b"/>
          <a:lstStyle/>
          <a:p>
            <a:pPr algn="ctr">
              <a:lnSpc>
                <a:spcPts val="5040"/>
              </a:lnSpc>
            </a:pPr>
            <a:r>
              <a:rPr lang="en-US" sz="4800" b="1" spc="-30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 TO DATA ANALYTICS</a:t>
            </a:r>
            <a:endParaRPr lang="en-US" sz="4800" dirty="0"/>
          </a:p>
        </p:txBody>
      </p:sp>
      <p:sp>
        <p:nvSpPr>
          <p:cNvPr id="12" name="Shape 8"/>
          <p:cNvSpPr/>
          <p:nvPr/>
        </p:nvSpPr>
        <p:spPr>
          <a:xfrm>
            <a:off x="4416290" y="2939915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4179993" y="3038681"/>
            <a:ext cx="1523070" cy="104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825"/>
              </a:lnSpc>
            </a:pPr>
            <a:r>
              <a:rPr lang="en-US" sz="800" b="0" spc="-24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CODE AND CREATE BOOTCAMP</a:t>
            </a:r>
            <a:endParaRPr lang="en-US" sz="825" dirty="0"/>
          </a:p>
        </p:txBody>
      </p:sp>
      <p:sp>
        <p:nvSpPr>
          <p:cNvPr id="14" name="Shape 10"/>
          <p:cNvSpPr/>
          <p:nvPr/>
        </p:nvSpPr>
        <p:spPr>
          <a:xfrm>
            <a:off x="1853860" y="3580523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5" name="Shape 11"/>
          <p:cNvSpPr/>
          <p:nvPr/>
        </p:nvSpPr>
        <p:spPr>
          <a:xfrm>
            <a:off x="1848995" y="3450483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6" name="Shape 12"/>
          <p:cNvSpPr/>
          <p:nvPr/>
        </p:nvSpPr>
        <p:spPr>
          <a:xfrm>
            <a:off x="1851495" y="3695971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7" name="Shape 13"/>
          <p:cNvSpPr/>
          <p:nvPr/>
        </p:nvSpPr>
        <p:spPr>
          <a:xfrm>
            <a:off x="7013875" y="3646482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8" name="Shape 14"/>
          <p:cNvSpPr/>
          <p:nvPr/>
        </p:nvSpPr>
        <p:spPr>
          <a:xfrm>
            <a:off x="7009011" y="3516442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sp>
        <p:nvSpPr>
          <p:cNvPr id="19" name="Shape 15"/>
          <p:cNvSpPr/>
          <p:nvPr/>
        </p:nvSpPr>
        <p:spPr>
          <a:xfrm>
            <a:off x="7012004" y="3362818"/>
            <a:ext cx="1047750" cy="0"/>
          </a:xfrm>
          <a:prstGeom prst="line">
            <a:avLst/>
          </a:prstGeom>
          <a:solidFill>
            <a:srgbClr val="964DE0"/>
          </a:solidFill>
          <a:ln w="21167">
            <a:solidFill>
              <a:srgbClr val="FFFFFF"/>
            </a:solidFill>
            <a:prstDash val="dash"/>
            <a:headEnd type="oval"/>
            <a:tailEnd type="arrow"/>
          </a:ln>
        </p:spPr>
      </p:sp>
      <p:pic>
        <p:nvPicPr>
          <p:cNvPr id="20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1e4318d-e5b4-427e-a3d1-5ec758b1b860?pitch-bytes=4185337&amp;pitch-content-type=image%2Fjpeg">    </p:cNvPr>
          <p:cNvPicPr>
            <a:picLocks noChangeAspect="1"/>
          </p:cNvPicPr>
          <p:nvPr/>
        </p:nvPicPr>
        <p:blipFill>
          <a:blip r:embed="rId1"/>
          <a:srcRect l="2218" r="37034" t="25288" b="20619"/>
          <a:stretch/>
        </p:blipFill>
        <p:spPr>
          <a:xfrm>
            <a:off x="5609957" y="494787"/>
            <a:ext cx="3272127" cy="3884937"/>
          </a:xfrm>
          <a:prstGeom prst="ellipse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5543768" y="477829"/>
            <a:ext cx="3393473" cy="3901895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>
                <a:alpha val="99000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76250" y="476250"/>
            <a:ext cx="3330773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1" spc="-30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LORRETA ANYIKA</a:t>
            </a:r>
            <a:endParaRPr lang="en-US" sz="3000" dirty="0"/>
          </a:p>
        </p:txBody>
      </p:sp>
      <p:sp>
        <p:nvSpPr>
          <p:cNvPr id="9" name="Text 5"/>
          <p:cNvSpPr/>
          <p:nvPr/>
        </p:nvSpPr>
        <p:spPr>
          <a:xfrm>
            <a:off x="666750" y="998758"/>
            <a:ext cx="4474611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Analyst with a background in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Computer Science and Statistics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66750" y="1655887"/>
            <a:ext cx="4385314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Founder of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ALU Datatok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, a student-focused data analytics learning platform.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6750" y="2310737"/>
            <a:ext cx="4474611" cy="52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Experience teaching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Excel, SQL, and Python</a:t>
            </a:r>
            <a:pPr algn="l">
              <a:lnSpc>
                <a:spcPts val="2040"/>
              </a:lnSpc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to undergraduates and young professionals.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6750" y="3008169"/>
            <a:ext cx="4474611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4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Passionate about </a:t>
            </a:r>
            <a:pPr algn="l">
              <a:lnSpc>
                <a:spcPts val="2040"/>
              </a:lnSpc>
            </a:pPr>
            <a:r>
              <a:rPr lang="en-US" sz="12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helping enthusiasts transition into data careers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666750" y="3668635"/>
            <a:ext cx="4474611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0" i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Lorreta Anyika across all socials. Let's connect!</a:t>
            </a:r>
            <a:endParaRPr lang="en-US" sz="1200" dirty="0"/>
          </a:p>
        </p:txBody>
      </p:sp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477669" y="302126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53551" y="2123562"/>
            <a:ext cx="4858866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06"/>
              </a:lnSpc>
            </a:pPr>
            <a:r>
              <a:rPr lang="en-US" sz="32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 TO MICROSOFT EXCEL</a:t>
            </a:r>
            <a:endParaRPr lang="en-US" sz="3188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1190" r="21190" t="0" b="0"/>
          <a:stretch/>
        </p:blipFill>
        <p:spPr>
          <a:xfrm>
            <a:off x="4689489" y="-2073"/>
            <a:ext cx="4458615" cy="5211834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88403" y="2289450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/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09258" y="3102817"/>
            <a:ext cx="2455664" cy="388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MS Excel Overview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3161503" y="2289625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>
              <a:alpha val="85000"/>
            </a:srgbClr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134603" y="2289625"/>
            <a:ext cx="2857500" cy="2618086"/>
          </a:xfrm>
          <a:prstGeom prst="roundRect">
            <a:avLst>
              <a:gd name="adj" fmla="val 982"/>
            </a:avLst>
          </a:prstGeom>
          <a:solidFill>
            <a:srgbClr val="964DE0">
              <a:alpha val="70000"/>
            </a:srgbClr>
          </a:solidFill>
          <a:ln/>
          <a:effectLst>
            <a:outerShdw sx="100000" sy="100000" kx="0" ky="0" algn="bl" rotWithShape="0" blurRad="127000" dist="38100" dir="3600000">
              <a:srgbClr val="000000">
                <a:alpha val="15000"/>
              </a:srgbClr>
            </a:outerShdw>
          </a:effectLst>
        </p:spPr>
        <p:txBody>
          <a:bodyPr wrap="square" lIns="158750" tIns="309080" rIns="158750" bIns="309080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784750" y="797201"/>
            <a:ext cx="8803556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LEARNING OBJECTIVES FOR TODAY</a:t>
            </a:r>
            <a:endParaRPr lang="en-US" sz="3188" dirty="0"/>
          </a:p>
        </p:txBody>
      </p:sp>
      <p:sp>
        <p:nvSpPr>
          <p:cNvPr id="11" name="Text 8"/>
          <p:cNvSpPr/>
          <p:nvPr/>
        </p:nvSpPr>
        <p:spPr>
          <a:xfrm>
            <a:off x="383801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01</a:t>
            </a:r>
            <a:endParaRPr lang="en-US" sz="3188" dirty="0"/>
          </a:p>
        </p:txBody>
      </p:sp>
      <p:sp>
        <p:nvSpPr>
          <p:cNvPr id="12" name="Text 9"/>
          <p:cNvSpPr/>
          <p:nvPr/>
        </p:nvSpPr>
        <p:spPr>
          <a:xfrm>
            <a:off x="3287660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02</a:t>
            </a:r>
            <a:endParaRPr lang="en-US" sz="3188" dirty="0"/>
          </a:p>
        </p:txBody>
      </p:sp>
      <p:sp>
        <p:nvSpPr>
          <p:cNvPr id="13" name="Text 10"/>
          <p:cNvSpPr/>
          <p:nvPr/>
        </p:nvSpPr>
        <p:spPr>
          <a:xfrm>
            <a:off x="6324040" y="2352261"/>
            <a:ext cx="2381250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03</a:t>
            </a:r>
            <a:endParaRPr lang="en-US" sz="3188" dirty="0"/>
          </a:p>
        </p:txBody>
      </p:sp>
      <p:sp>
        <p:nvSpPr>
          <p:cNvPr id="14" name="Text 11"/>
          <p:cNvSpPr/>
          <p:nvPr/>
        </p:nvSpPr>
        <p:spPr>
          <a:xfrm>
            <a:off x="3434379" y="2908537"/>
            <a:ext cx="2277722" cy="777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Navigating Excel Interface</a:t>
            </a: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6290671" y="3002446"/>
            <a:ext cx="2381250" cy="1165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60"/>
              </a:lnSpc>
            </a:pPr>
            <a:r>
              <a:rPr lang="en-US" sz="1800" b="1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Simple Calculations and Data Preparation</a:t>
            </a: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190500" y="272673"/>
            <a:ext cx="480993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pic>
        <p:nvPicPr>
          <p:cNvPr id="17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624650" y="1827699"/>
            <a:ext cx="3239430" cy="8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Expertise Check???</a:t>
            </a:r>
            <a:endParaRPr lang="en-US" sz="3188" dirty="0"/>
          </a:p>
        </p:txBody>
      </p:sp>
      <p:sp>
        <p:nvSpPr>
          <p:cNvPr id="7" name="Text 4"/>
          <p:cNvSpPr/>
          <p:nvPr/>
        </p:nvSpPr>
        <p:spPr>
          <a:xfrm>
            <a:off x="381946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1190" r="21190" t="0" b="0"/>
          <a:stretch/>
        </p:blipFill>
        <p:spPr>
          <a:xfrm>
            <a:off x="4689489" y="-2073"/>
            <a:ext cx="4458615" cy="521183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2758117" y="392219"/>
            <a:ext cx="8803463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MS EXCEL OVERVIEW</a:t>
            </a:r>
            <a:endParaRPr lang="en-US" sz="3188" dirty="0"/>
          </a:p>
        </p:txBody>
      </p:sp>
      <p:sp>
        <p:nvSpPr>
          <p:cNvPr id="15" name="Text 11"/>
          <p:cNvSpPr/>
          <p:nvPr/>
        </p:nvSpPr>
        <p:spPr>
          <a:xfrm>
            <a:off x="624650" y="2983220"/>
            <a:ext cx="3239430" cy="133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Beginner?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Intermediate?</a:t>
            </a:r>
            <a:endParaRPr lang="en-US" sz="3188" dirty="0"/>
          </a:p>
          <a:p>
            <a:pPr algn="l">
              <a:lnSpc>
                <a:spcPts val="3506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Advanced?</a:t>
            </a:r>
            <a:endParaRPr lang="en-US" sz="3188" dirty="0"/>
          </a:p>
        </p:txBody>
      </p:sp>
      <p:sp>
        <p:nvSpPr>
          <p:cNvPr id="16" name="Text 12"/>
          <p:cNvSpPr/>
          <p:nvPr/>
        </p:nvSpPr>
        <p:spPr>
          <a:xfrm>
            <a:off x="4920114" y="3778457"/>
            <a:ext cx="3990268" cy="8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If you are a beginner, congrats on making it here. I am happy to hold your hands</a:t>
            </a:r>
            <a:endParaRPr lang="en-US" sz="3188" dirty="0"/>
          </a:p>
        </p:txBody>
      </p:sp>
      <p:pic>
        <p:nvPicPr>
          <p:cNvPr id="1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381946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Shape 4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2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1190" r="21190" t="0" b="0"/>
          <a:stretch/>
        </p:blipFill>
        <p:spPr>
          <a:xfrm>
            <a:off x="4689489" y="-2073"/>
            <a:ext cx="4458615" cy="521183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788980" y="392219"/>
            <a:ext cx="8803277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WHY MS EXCEL ?</a:t>
            </a:r>
            <a:endParaRPr lang="en-US" sz="3188" dirty="0"/>
          </a:p>
        </p:txBody>
      </p:sp>
      <p:sp>
        <p:nvSpPr>
          <p:cNvPr id="14" name="Text 10"/>
          <p:cNvSpPr/>
          <p:nvPr/>
        </p:nvSpPr>
        <p:spPr>
          <a:xfrm>
            <a:off x="381661" y="221980"/>
            <a:ext cx="4196581" cy="4452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Widely Used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Standard tool across organizations.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Easy to Learn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User-friendly for beginners.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Cleaning &amp; Analysis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Supports formulas, filters, pivot tables.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Visualization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Quick charts and graphs.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Integration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Works with other tools &amp; databases.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Accessibility</a:t>
            </a:r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– Affordable and easily available.</a:t>
            </a:r>
            <a:endParaRPr lang="en-US" sz="3188" dirty="0"/>
          </a:p>
        </p:txBody>
      </p:sp>
      <p:sp>
        <p:nvSpPr>
          <p:cNvPr id="15" name="Text 11"/>
          <p:cNvSpPr/>
          <p:nvPr/>
        </p:nvSpPr>
        <p:spPr>
          <a:xfrm>
            <a:off x="4920114" y="3778457"/>
            <a:ext cx="3990268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If you are a beginner, congrats on making it here. I am happy to hold your hands</a:t>
            </a:r>
            <a:endParaRPr lang="en-US" sz="3188" dirty="0"/>
          </a:p>
        </p:txBody>
      </p:sp>
      <p:pic>
        <p:nvPicPr>
          <p:cNvPr id="1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381946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Shape 4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2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1190" r="21190" t="0" b="0"/>
          <a:stretch/>
        </p:blipFill>
        <p:spPr>
          <a:xfrm>
            <a:off x="4689489" y="-2073"/>
            <a:ext cx="4458615" cy="521183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788980" y="392219"/>
            <a:ext cx="8803277" cy="44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SKILLS TO MASTER</a:t>
            </a:r>
            <a:endParaRPr lang="en-US" sz="3188" dirty="0"/>
          </a:p>
        </p:txBody>
      </p:sp>
      <p:sp>
        <p:nvSpPr>
          <p:cNvPr id="14" name="Text 10"/>
          <p:cNvSpPr/>
          <p:nvPr/>
        </p:nvSpPr>
        <p:spPr>
          <a:xfrm>
            <a:off x="381661" y="1068760"/>
            <a:ext cx="4196581" cy="2671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Beginner: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Entry &amp; Formatting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Basic Formulas (SUM, AVERAGE, IF)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Sorting &amp; Filtering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Conditional Formatting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Basic Charts (Bar, Line, Pie)</a:t>
            </a:r>
            <a:endParaRPr lang="en-US" sz="3188" dirty="0"/>
          </a:p>
        </p:txBody>
      </p:sp>
      <p:sp>
        <p:nvSpPr>
          <p:cNvPr id="15" name="Text 11"/>
          <p:cNvSpPr/>
          <p:nvPr/>
        </p:nvSpPr>
        <p:spPr>
          <a:xfrm>
            <a:off x="4920114" y="3778457"/>
            <a:ext cx="3990268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8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If you are a beginner, congrats on making it here. I am happy to hold your hands</a:t>
            </a:r>
            <a:endParaRPr lang="en-US" sz="3188" dirty="0"/>
          </a:p>
        </p:txBody>
      </p:sp>
      <p:pic>
        <p:nvPicPr>
          <p:cNvPr id="1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381946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Shape 4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2" name="Image 0" descr="https://images.unsplash.com/photo-1658203897339-0b8c64a42fba?crop=entropy&amp;cs=tinysrgb&amp;fit=max&amp;fm=jpg&amp;ixid=M3wyMTIyMnwwfDF8c2VhcmNofDF8fEVYQ0VMfGVufDB8fHx8MTc1NTU3MTAxN3ww&amp;ixlib=rb-4.1.0&amp;q=80&amp;w=1080">    </p:cNvPr>
          <p:cNvPicPr>
            <a:picLocks noChangeAspect="1"/>
          </p:cNvPicPr>
          <p:nvPr/>
        </p:nvPicPr>
        <p:blipFill>
          <a:blip r:embed="rId1"/>
          <a:srcRect l="22681" r="22681" t="0" b="0"/>
          <a:stretch/>
        </p:blipFill>
        <p:spPr>
          <a:xfrm>
            <a:off x="4920114" y="-2073"/>
            <a:ext cx="4227990" cy="521183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641713" y="-5399"/>
            <a:ext cx="8803277" cy="44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32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SKILLS TO MASTER</a:t>
            </a:r>
            <a:endParaRPr lang="en-US" sz="3188" dirty="0"/>
          </a:p>
        </p:txBody>
      </p:sp>
      <p:sp>
        <p:nvSpPr>
          <p:cNvPr id="14" name="Text 10"/>
          <p:cNvSpPr/>
          <p:nvPr/>
        </p:nvSpPr>
        <p:spPr>
          <a:xfrm>
            <a:off x="308028" y="236706"/>
            <a:ext cx="4770872" cy="492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06"/>
              </a:lnSpc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Intermediate 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Pivot Tables &amp; Pivot Charts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Lookup functions (VLOOKUP, HLOOKUP, XLOOKUP, INDEX-MATCH)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Data Cleaning (Remove Duplicates, Text-to-Columns, Flash Fill)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Conditional Logic (IF, Nested IF, IFS)</a:t>
            </a:r>
            <a:endParaRPr lang="en-US" sz="3188" dirty="0"/>
          </a:p>
          <a:p>
            <a:pPr algn="l" marL="1905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Basic Statistical Analysis: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Mean, Median, Mode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Standard Deviation &amp; Variance</a:t>
            </a:r>
            <a:endParaRPr lang="en-US" sz="3188" dirty="0"/>
          </a:p>
          <a:p>
            <a:pPr algn="l" lvl="1" marL="381000" indent="-190500">
              <a:lnSpc>
                <a:spcPts val="3506"/>
              </a:lnSpc>
              <a:buSzPct val="100000"/>
              <a:buChar char="•"/>
            </a:pPr>
            <a:r>
              <a:rPr lang="en-US" sz="13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Correlation (using CORREL function)</a:t>
            </a:r>
            <a:endParaRPr lang="en-US" sz="3188" dirty="0"/>
          </a:p>
        </p:txBody>
      </p:sp>
      <p:sp>
        <p:nvSpPr>
          <p:cNvPr id="15" name="Text 11"/>
          <p:cNvSpPr/>
          <p:nvPr/>
        </p:nvSpPr>
        <p:spPr>
          <a:xfrm>
            <a:off x="4920114" y="3866817"/>
            <a:ext cx="3990268" cy="8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06"/>
              </a:lnSpc>
            </a:pPr>
            <a:r>
              <a:rPr lang="en-US" sz="1300" b="0" i="1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If you are a beginner, congrats on making it here. I am happy to hold your hands</a:t>
            </a:r>
            <a:endParaRPr lang="en-US" sz="3188" dirty="0"/>
          </a:p>
        </p:txBody>
      </p:sp>
      <p:pic>
        <p:nvPicPr>
          <p:cNvPr id="1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0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964DE0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58619" y="5050631"/>
            <a:ext cx="9024937" cy="0"/>
          </a:xfrm>
          <a:prstGeom prst="line">
            <a:avLst/>
          </a:prstGeom>
          <a:solidFill>
            <a:srgbClr val="964DE0">
              <a:alpha val="50000"/>
            </a:srgbClr>
          </a:solidFill>
          <a:ln w="5292">
            <a:solidFill>
              <a:srgbClr val="FFFFFF">
                <a:alpha val="50000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190500" y="272673"/>
            <a:ext cx="4809939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FFFFFF"/>
                </a:solidFill>
                <a:latin typeface="Helmet" pitchFamily="34" charset="0"/>
                <a:ea typeface="Helmet" pitchFamily="34" charset="-122"/>
                <a:cs typeface="Helmet" pitchFamily="34" charset="-120"/>
              </a:rPr>
              <a:t>INTRODUCTION TO DATA ANALYTICS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-1231405" y="1884317"/>
            <a:ext cx="7251371" cy="94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425"/>
              </a:lnSpc>
            </a:pPr>
            <a:r>
              <a:rPr lang="en-US" sz="6800" b="0" spc="-12" kern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Q &amp; A</a:t>
            </a:r>
            <a:endParaRPr lang="en-US" sz="6750" dirty="0"/>
          </a:p>
        </p:txBody>
      </p:sp>
      <p:sp>
        <p:nvSpPr>
          <p:cNvPr id="8" name="Shape 5"/>
          <p:cNvSpPr/>
          <p:nvPr/>
        </p:nvSpPr>
        <p:spPr>
          <a:xfrm>
            <a:off x="8098321" y="0"/>
            <a:ext cx="1047750" cy="5143500"/>
          </a:xfrm>
          <a:prstGeom prst="roundRect">
            <a:avLst>
              <a:gd name="adj" fmla="val -87273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400636" y="4106103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8638761" y="4344228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8280538" y="2071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8518663" y="240196"/>
            <a:ext cx="799272" cy="86553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26004D"/>
            </a:solidFill>
          </a:ln>
        </p:spPr>
        <p:txBody>
          <a:bodyPr wrap="square" lIns="44404" tIns="102181" rIns="44404" bIns="10218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13" name="Image 0" descr="https://images.unsplash.com/photo-1663465374413-83cba00bff6f?crop=entropy&amp;cs=tinysrgb&amp;fit=max&amp;fm=jpg&amp;ixid=M3wyMTIyMnwwfDF8c2VhcmNofDJ8fFFVRVNUSU9OJTIwTUFSS3xlbnwwfHx8fDE3NTU1NTQyMDB8MA&amp;ixlib=rb-4.1.0&amp;q=80&amp;w=1080">    </p:cNvPr>
          <p:cNvPicPr>
            <a:picLocks noChangeAspect="1"/>
          </p:cNvPicPr>
          <p:nvPr/>
        </p:nvPicPr>
        <p:blipFill>
          <a:blip r:embed="rId1"/>
          <a:srcRect l="1661" r="1661" t="0" b="0"/>
          <a:stretch/>
        </p:blipFill>
        <p:spPr>
          <a:xfrm>
            <a:off x="4121475" y="17864"/>
            <a:ext cx="4955400" cy="5125636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Microsoft Excel</dc:title>
  <dc:subject>PptxGenJS Presentation</dc:subject>
  <dc:creator>Pitch Software GmbH</dc:creator>
  <cp:lastModifiedBy>Pitch Software GmbH</cp:lastModifiedBy>
  <cp:revision>1</cp:revision>
  <dcterms:created xsi:type="dcterms:W3CDTF">2025-08-19T03:16:24Z</dcterms:created>
  <dcterms:modified xsi:type="dcterms:W3CDTF">2025-08-19T03:16:24Z</dcterms:modified>
</cp:coreProperties>
</file>